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Montserrat"/>
      <p:regular r:id="rId15"/>
    </p:embeddedFont>
    <p:embeddedFont>
      <p:font typeface="Montserrat"/>
      <p:regular r:id="rId16"/>
    </p:embeddedFont>
    <p:embeddedFont>
      <p:font typeface="Montserrat"/>
      <p:regular r:id="rId17"/>
    </p:embeddedFont>
    <p:embeddedFont>
      <p:font typeface="Montserrat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4-3.png>
</file>

<file path=ppt/media/image-4-4.png>
</file>

<file path=ppt/media/image-4-5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152888"/>
            <a:ext cx="7416403" cy="2103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spc="-44" kern="0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Business Ownership Policy Insurance Broker Portal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63798" y="4626888"/>
            <a:ext cx="74164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Empowering small business brokers with seamless quote management tools.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3798" y="5663327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418" y="5670947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82078" y="5644872"/>
            <a:ext cx="4495443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by HARSH UPADHYAY IET Student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93814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2327" y="410408"/>
            <a:ext cx="7737038" cy="423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spc="-27" kern="0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Introduction to Business Ownership Policies</a:t>
            </a:r>
            <a:endParaRPr lang="en-US" sz="2650" dirty="0"/>
          </a:p>
        </p:txBody>
      </p:sp>
      <p:sp>
        <p:nvSpPr>
          <p:cNvPr id="4" name="Shape 1"/>
          <p:cNvSpPr/>
          <p:nvPr/>
        </p:nvSpPr>
        <p:spPr>
          <a:xfrm>
            <a:off x="522327" y="1226106"/>
            <a:ext cx="335756" cy="335756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5" name="Text 2"/>
          <p:cNvSpPr/>
          <p:nvPr/>
        </p:nvSpPr>
        <p:spPr>
          <a:xfrm>
            <a:off x="1007269" y="1226106"/>
            <a:ext cx="1696045" cy="212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spc="-13" kern="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What is BOP?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1007269" y="1527691"/>
            <a:ext cx="3490198" cy="447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Comprehensive small business insurance covering property, liability, and more.</a:t>
            </a:r>
            <a:endParaRPr lang="en-US" sz="1150" dirty="0"/>
          </a:p>
        </p:txBody>
      </p:sp>
      <p:sp>
        <p:nvSpPr>
          <p:cNvPr id="7" name="Shape 4"/>
          <p:cNvSpPr/>
          <p:nvPr/>
        </p:nvSpPr>
        <p:spPr>
          <a:xfrm>
            <a:off x="4646652" y="1226106"/>
            <a:ext cx="335756" cy="335756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8" name="Text 5"/>
          <p:cNvSpPr/>
          <p:nvPr/>
        </p:nvSpPr>
        <p:spPr>
          <a:xfrm>
            <a:off x="5131594" y="1226106"/>
            <a:ext cx="1696045" cy="212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spc="-13" kern="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Importance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5131594" y="1527691"/>
            <a:ext cx="3490198" cy="447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Offers protection and peace of mind to small business owners.</a:t>
            </a:r>
            <a:endParaRPr lang="en-US" sz="1150" dirty="0"/>
          </a:p>
        </p:txBody>
      </p:sp>
      <p:sp>
        <p:nvSpPr>
          <p:cNvPr id="10" name="Shape 7"/>
          <p:cNvSpPr/>
          <p:nvPr/>
        </p:nvSpPr>
        <p:spPr>
          <a:xfrm>
            <a:off x="522327" y="2292668"/>
            <a:ext cx="335756" cy="335756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11" name="Text 8"/>
          <p:cNvSpPr/>
          <p:nvPr/>
        </p:nvSpPr>
        <p:spPr>
          <a:xfrm>
            <a:off x="1007269" y="2292668"/>
            <a:ext cx="1696045" cy="212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spc="-13" kern="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Our Goal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1007269" y="2594253"/>
            <a:ext cx="7614404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Help brokers streamline quote management and boost productivity efficiently.</a:t>
            </a:r>
            <a:endParaRPr lang="en-US" sz="1150" dirty="0"/>
          </a:p>
        </p:txBody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27" y="2986088"/>
            <a:ext cx="8099346" cy="55416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1056929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31840" y="339328"/>
            <a:ext cx="5891093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Objective and Scope of the Broker Portal</a:t>
            </a:r>
            <a:endParaRPr lang="en-US" sz="2200" dirty="0"/>
          </a:p>
        </p:txBody>
      </p:sp>
      <p:sp>
        <p:nvSpPr>
          <p:cNvPr id="4" name="Shape 1"/>
          <p:cNvSpPr/>
          <p:nvPr/>
        </p:nvSpPr>
        <p:spPr>
          <a:xfrm>
            <a:off x="431840" y="874990"/>
            <a:ext cx="8280321" cy="681038"/>
          </a:xfrm>
          <a:prstGeom prst="roundRect">
            <a:avLst>
              <a:gd name="adj" fmla="val 2718"/>
            </a:avLst>
          </a:prstGeom>
          <a:solidFill>
            <a:srgbClr val="303132"/>
          </a:solidFill>
          <a:ln/>
        </p:spPr>
      </p:sp>
      <p:sp>
        <p:nvSpPr>
          <p:cNvPr id="5" name="Text 2"/>
          <p:cNvSpPr/>
          <p:nvPr/>
        </p:nvSpPr>
        <p:spPr>
          <a:xfrm>
            <a:off x="555188" y="998339"/>
            <a:ext cx="1486972" cy="175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spc="-11" kern="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Centralized Platform</a:t>
            </a:r>
            <a:endParaRPr lang="en-US" sz="1100" dirty="0"/>
          </a:p>
        </p:txBody>
      </p:sp>
      <p:sp>
        <p:nvSpPr>
          <p:cNvPr id="6" name="Text 3"/>
          <p:cNvSpPr/>
          <p:nvPr/>
        </p:nvSpPr>
        <p:spPr>
          <a:xfrm>
            <a:off x="555188" y="1247537"/>
            <a:ext cx="8033623" cy="185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Easily generate and manage BOP quotes in one place.</a:t>
            </a:r>
            <a:endParaRPr lang="en-US" sz="950" dirty="0"/>
          </a:p>
        </p:txBody>
      </p:sp>
      <p:sp>
        <p:nvSpPr>
          <p:cNvPr id="7" name="Shape 4"/>
          <p:cNvSpPr/>
          <p:nvPr/>
        </p:nvSpPr>
        <p:spPr>
          <a:xfrm>
            <a:off x="431840" y="1679377"/>
            <a:ext cx="8280321" cy="681038"/>
          </a:xfrm>
          <a:prstGeom prst="roundRect">
            <a:avLst>
              <a:gd name="adj" fmla="val 2718"/>
            </a:avLst>
          </a:prstGeom>
          <a:solidFill>
            <a:srgbClr val="303132"/>
          </a:solidFill>
          <a:ln/>
        </p:spPr>
      </p:sp>
      <p:sp>
        <p:nvSpPr>
          <p:cNvPr id="8" name="Text 5"/>
          <p:cNvSpPr/>
          <p:nvPr/>
        </p:nvSpPr>
        <p:spPr>
          <a:xfrm>
            <a:off x="555188" y="1802725"/>
            <a:ext cx="1482685" cy="175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spc="-11" kern="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Quote Simplification</a:t>
            </a:r>
            <a:endParaRPr lang="en-US" sz="1100" dirty="0"/>
          </a:p>
        </p:txBody>
      </p:sp>
      <p:sp>
        <p:nvSpPr>
          <p:cNvPr id="9" name="Text 6"/>
          <p:cNvSpPr/>
          <p:nvPr/>
        </p:nvSpPr>
        <p:spPr>
          <a:xfrm>
            <a:off x="555188" y="2051923"/>
            <a:ext cx="8033623" cy="185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Track quotes, submit forms, and view premium breakdowns effortlessly.</a:t>
            </a:r>
            <a:endParaRPr lang="en-US" sz="950" dirty="0"/>
          </a:p>
        </p:txBody>
      </p:sp>
      <p:sp>
        <p:nvSpPr>
          <p:cNvPr id="10" name="Shape 7"/>
          <p:cNvSpPr/>
          <p:nvPr/>
        </p:nvSpPr>
        <p:spPr>
          <a:xfrm>
            <a:off x="431840" y="2483763"/>
            <a:ext cx="8280321" cy="1137523"/>
          </a:xfrm>
          <a:prstGeom prst="roundRect">
            <a:avLst>
              <a:gd name="adj" fmla="val 1627"/>
            </a:avLst>
          </a:prstGeom>
          <a:solidFill>
            <a:srgbClr val="303132"/>
          </a:solidFill>
          <a:ln/>
        </p:spPr>
      </p:sp>
      <p:sp>
        <p:nvSpPr>
          <p:cNvPr id="11" name="Text 8"/>
          <p:cNvSpPr/>
          <p:nvPr/>
        </p:nvSpPr>
        <p:spPr>
          <a:xfrm>
            <a:off x="555188" y="2607112"/>
            <a:ext cx="1402437" cy="175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spc="-11" kern="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Technology Stack</a:t>
            </a:r>
            <a:endParaRPr lang="en-US" sz="1100" dirty="0"/>
          </a:p>
        </p:txBody>
      </p:sp>
      <p:sp>
        <p:nvSpPr>
          <p:cNvPr id="12" name="Text 9"/>
          <p:cNvSpPr/>
          <p:nvPr/>
        </p:nvSpPr>
        <p:spPr>
          <a:xfrm>
            <a:off x="555188" y="2856309"/>
            <a:ext cx="8033623" cy="185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9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Angular Frontend</a:t>
            </a:r>
            <a:endParaRPr lang="en-US" sz="950" dirty="0"/>
          </a:p>
        </p:txBody>
      </p:sp>
      <p:sp>
        <p:nvSpPr>
          <p:cNvPr id="13" name="Text 10"/>
          <p:cNvSpPr/>
          <p:nvPr/>
        </p:nvSpPr>
        <p:spPr>
          <a:xfrm>
            <a:off x="555188" y="3084552"/>
            <a:ext cx="8033623" cy="185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9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ASP.NET Web API Backend</a:t>
            </a:r>
            <a:endParaRPr lang="en-US" sz="950" dirty="0"/>
          </a:p>
        </p:txBody>
      </p:sp>
      <p:sp>
        <p:nvSpPr>
          <p:cNvPr id="14" name="Text 11"/>
          <p:cNvSpPr/>
          <p:nvPr/>
        </p:nvSpPr>
        <p:spPr>
          <a:xfrm>
            <a:off x="555188" y="3312795"/>
            <a:ext cx="8033623" cy="185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9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JWT Authentication &amp; EmailJS</a:t>
            </a:r>
            <a:endParaRPr lang="en-US" sz="950" dirty="0"/>
          </a:p>
        </p:txBody>
      </p:sp>
      <p:sp>
        <p:nvSpPr>
          <p:cNvPr id="15" name="Shape 12"/>
          <p:cNvSpPr/>
          <p:nvPr/>
        </p:nvSpPr>
        <p:spPr>
          <a:xfrm>
            <a:off x="431840" y="3744635"/>
            <a:ext cx="8280321" cy="681038"/>
          </a:xfrm>
          <a:prstGeom prst="roundRect">
            <a:avLst>
              <a:gd name="adj" fmla="val 2718"/>
            </a:avLst>
          </a:prstGeom>
          <a:solidFill>
            <a:srgbClr val="303132"/>
          </a:solidFill>
          <a:ln/>
        </p:spPr>
      </p:sp>
      <p:sp>
        <p:nvSpPr>
          <p:cNvPr id="16" name="Text 13"/>
          <p:cNvSpPr/>
          <p:nvPr/>
        </p:nvSpPr>
        <p:spPr>
          <a:xfrm>
            <a:off x="555188" y="3867983"/>
            <a:ext cx="1402437" cy="175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spc="-11" kern="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Scope</a:t>
            </a:r>
            <a:endParaRPr lang="en-US" sz="1100" dirty="0"/>
          </a:p>
        </p:txBody>
      </p:sp>
      <p:sp>
        <p:nvSpPr>
          <p:cNvPr id="17" name="Text 14"/>
          <p:cNvSpPr/>
          <p:nvPr/>
        </p:nvSpPr>
        <p:spPr>
          <a:xfrm>
            <a:off x="555188" y="4117181"/>
            <a:ext cx="8033623" cy="185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Broker-side access only; Admin panel is out of scope.</a:t>
            </a:r>
            <a:endParaRPr lang="en-US" sz="950" dirty="0"/>
          </a:p>
        </p:txBody>
      </p:sp>
      <p:pic>
        <p:nvPicPr>
          <p:cNvPr id="1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40" y="4564499"/>
            <a:ext cx="8280321" cy="56654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1003673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39103" y="345043"/>
            <a:ext cx="4147304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spc="-22" kern="0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Workflow &amp; Functional Flow</a:t>
            </a:r>
            <a:endParaRPr lang="en-US" sz="22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103" y="889516"/>
            <a:ext cx="627340" cy="9245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254562" y="1014889"/>
            <a:ext cx="1425773" cy="178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00" b="1" spc="-11" kern="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User Journey</a:t>
            </a:r>
            <a:endParaRPr lang="en-US" sz="1100" dirty="0"/>
          </a:p>
        </p:txBody>
      </p:sp>
      <p:sp>
        <p:nvSpPr>
          <p:cNvPr id="6" name="Text 2"/>
          <p:cNvSpPr/>
          <p:nvPr/>
        </p:nvSpPr>
        <p:spPr>
          <a:xfrm>
            <a:off x="1254562" y="1268373"/>
            <a:ext cx="7450336" cy="188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9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Home → Login/Register → Dashboard</a:t>
            </a:r>
            <a:endParaRPr lang="en-US" sz="950" dirty="0"/>
          </a:p>
        </p:txBody>
      </p:sp>
      <p:sp>
        <p:nvSpPr>
          <p:cNvPr id="7" name="Text 3"/>
          <p:cNvSpPr/>
          <p:nvPr/>
        </p:nvSpPr>
        <p:spPr>
          <a:xfrm>
            <a:off x="1254562" y="1500426"/>
            <a:ext cx="7450336" cy="188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9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 Quote → Fill Form → API Calculation</a:t>
            </a:r>
            <a:endParaRPr lang="en-US" sz="9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103" y="1814036"/>
            <a:ext cx="627340" cy="115657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254562" y="1939409"/>
            <a:ext cx="1479828" cy="178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00" b="1" spc="-11" kern="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Quote Management</a:t>
            </a:r>
            <a:endParaRPr lang="en-US" sz="1100" dirty="0"/>
          </a:p>
        </p:txBody>
      </p:sp>
      <p:sp>
        <p:nvSpPr>
          <p:cNvPr id="10" name="Text 5"/>
          <p:cNvSpPr/>
          <p:nvPr/>
        </p:nvSpPr>
        <p:spPr>
          <a:xfrm>
            <a:off x="1254562" y="2192893"/>
            <a:ext cx="7450336" cy="188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9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Review Terms &amp; Conditions</a:t>
            </a:r>
            <a:endParaRPr lang="en-US" sz="950" dirty="0"/>
          </a:p>
        </p:txBody>
      </p:sp>
      <p:sp>
        <p:nvSpPr>
          <p:cNvPr id="11" name="Text 6"/>
          <p:cNvSpPr/>
          <p:nvPr/>
        </p:nvSpPr>
        <p:spPr>
          <a:xfrm>
            <a:off x="1254562" y="2424946"/>
            <a:ext cx="7450336" cy="188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9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Submit &amp; Await Admin Approval</a:t>
            </a:r>
            <a:endParaRPr lang="en-US" sz="950" dirty="0"/>
          </a:p>
        </p:txBody>
      </p:sp>
      <p:sp>
        <p:nvSpPr>
          <p:cNvPr id="12" name="Text 7"/>
          <p:cNvSpPr/>
          <p:nvPr/>
        </p:nvSpPr>
        <p:spPr>
          <a:xfrm>
            <a:off x="1254562" y="2656999"/>
            <a:ext cx="7450336" cy="188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9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PDF Generation &amp; Email Notification</a:t>
            </a:r>
            <a:endParaRPr lang="en-US" sz="9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103" y="2970609"/>
            <a:ext cx="627340" cy="92452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254562" y="3095982"/>
            <a:ext cx="1425773" cy="178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00" b="1" spc="-11" kern="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Quote Access</a:t>
            </a:r>
            <a:endParaRPr lang="en-US" sz="1100" dirty="0"/>
          </a:p>
        </p:txBody>
      </p:sp>
      <p:sp>
        <p:nvSpPr>
          <p:cNvPr id="15" name="Text 9"/>
          <p:cNvSpPr/>
          <p:nvPr/>
        </p:nvSpPr>
        <p:spPr>
          <a:xfrm>
            <a:off x="1254562" y="3349466"/>
            <a:ext cx="7450336" cy="188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9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View, Edit, Delete (Once)</a:t>
            </a:r>
            <a:endParaRPr lang="en-US" sz="950" dirty="0"/>
          </a:p>
        </p:txBody>
      </p:sp>
      <p:sp>
        <p:nvSpPr>
          <p:cNvPr id="16" name="Text 10"/>
          <p:cNvSpPr/>
          <p:nvPr/>
        </p:nvSpPr>
        <p:spPr>
          <a:xfrm>
            <a:off x="1254562" y="3581519"/>
            <a:ext cx="7450336" cy="188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9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Downloadable PDFs</a:t>
            </a:r>
            <a:endParaRPr lang="en-US" sz="950" dirty="0"/>
          </a:p>
        </p:txBody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103" y="4036219"/>
            <a:ext cx="8265795" cy="565546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305526"/>
            <a:ext cx="9412010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spc="-44" kern="0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Technical Architecture Overview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3623786"/>
            <a:ext cx="2774037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Frontend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63798" y="4221242"/>
            <a:ext cx="277403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Angular framework for responsive and modern UI.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4247674" y="3623786"/>
            <a:ext cx="2774037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Backend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47674" y="4221242"/>
            <a:ext cx="2774037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ASP.NET Core Web API powering business logic and data handling.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31549" y="3623786"/>
            <a:ext cx="2774037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Database &amp; Auth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31549" y="4221242"/>
            <a:ext cx="2774037" cy="1480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Entity Framework with SQL Server, JWT Authentication for secure access.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11015424" y="3623786"/>
            <a:ext cx="2774037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Additional Services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5424" y="4571881"/>
            <a:ext cx="2774037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EmailJS for notifications, Rating API for dynamic premiums, PDF auto-fill.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5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3956804"/>
            <a:ext cx="9204484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spc="-44" kern="0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Functional &amp; Technical Features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798" y="5071348"/>
            <a:ext cx="616982" cy="61698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27597" y="5028248"/>
            <a:ext cx="2084189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PDF Auto-fill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727597" y="5526881"/>
            <a:ext cx="2084189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Upload documents to auto-populate quote forms.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1951" y="5071348"/>
            <a:ext cx="616982" cy="6169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045750" y="5028248"/>
            <a:ext cx="2084308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Real-time Notifications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045750" y="5877520"/>
            <a:ext cx="2084308" cy="1480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Stay updated on quote actions instantly via bell icon.</a:t>
            </a:r>
            <a:endParaRPr lang="en-US" sz="19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0223" y="5071348"/>
            <a:ext cx="616982" cy="61698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364022" y="5028248"/>
            <a:ext cx="2084308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Quote Management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8364022" y="5877520"/>
            <a:ext cx="2084308" cy="1480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Edit and delete quotes with validations and limitations.</a:t>
            </a:r>
            <a:endParaRPr lang="en-US" sz="19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8495" y="5071348"/>
            <a:ext cx="616982" cy="61698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1682293" y="5028248"/>
            <a:ext cx="2084308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Dynamic T&amp;C Cards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1682293" y="5877520"/>
            <a:ext cx="2084308" cy="1480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Display customized terms for Normal, Gold, and Premium plans.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812125"/>
            <a:ext cx="74164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spc="-44" kern="0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Innovations &amp; Creative Enhancements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50198" y="2584847"/>
            <a:ext cx="185023" cy="868799"/>
          </a:xfrm>
          <a:prstGeom prst="roundRect">
            <a:avLst>
              <a:gd name="adj" fmla="val 20011"/>
            </a:avLst>
          </a:prstGeom>
          <a:solidFill>
            <a:srgbClr val="303132"/>
          </a:solidFill>
          <a:ln/>
        </p:spPr>
      </p:sp>
      <p:sp>
        <p:nvSpPr>
          <p:cNvPr id="5" name="Text 2"/>
          <p:cNvSpPr/>
          <p:nvPr/>
        </p:nvSpPr>
        <p:spPr>
          <a:xfrm>
            <a:off x="6905387" y="2584847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PDF Upload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05387" y="3083481"/>
            <a:ext cx="6861215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Saves time by auto-filling quote data.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6720364" y="3700463"/>
            <a:ext cx="185023" cy="868799"/>
          </a:xfrm>
          <a:prstGeom prst="roundRect">
            <a:avLst>
              <a:gd name="adj" fmla="val 20011"/>
            </a:avLst>
          </a:prstGeom>
          <a:solidFill>
            <a:srgbClr val="303132"/>
          </a:solidFill>
          <a:ln/>
        </p:spPr>
      </p:sp>
      <p:sp>
        <p:nvSpPr>
          <p:cNvPr id="8" name="Text 5"/>
          <p:cNvSpPr/>
          <p:nvPr/>
        </p:nvSpPr>
        <p:spPr>
          <a:xfrm>
            <a:off x="7275552" y="3700463"/>
            <a:ext cx="3287673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Upgrade Plan Prompts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275552" y="4199096"/>
            <a:ext cx="649104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Interactive dialog for plan upselling highlighting benefits.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7090648" y="4816078"/>
            <a:ext cx="185023" cy="868799"/>
          </a:xfrm>
          <a:prstGeom prst="roundRect">
            <a:avLst>
              <a:gd name="adj" fmla="val 20011"/>
            </a:avLst>
          </a:prstGeom>
          <a:solidFill>
            <a:srgbClr val="303132"/>
          </a:solidFill>
          <a:ln/>
        </p:spPr>
      </p:sp>
      <p:sp>
        <p:nvSpPr>
          <p:cNvPr id="11" name="Text 8"/>
          <p:cNvSpPr/>
          <p:nvPr/>
        </p:nvSpPr>
        <p:spPr>
          <a:xfrm>
            <a:off x="7645837" y="4816078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Future Scope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645837" y="5314712"/>
            <a:ext cx="6120765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Group chat and admin-to-broker communications planned.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7460933" y="5931694"/>
            <a:ext cx="185023" cy="1238964"/>
          </a:xfrm>
          <a:prstGeom prst="roundRect">
            <a:avLst>
              <a:gd name="adj" fmla="val 20011"/>
            </a:avLst>
          </a:prstGeom>
          <a:solidFill>
            <a:srgbClr val="303132"/>
          </a:solidFill>
          <a:ln/>
        </p:spPr>
      </p:sp>
      <p:sp>
        <p:nvSpPr>
          <p:cNvPr id="14" name="Text 11"/>
          <p:cNvSpPr/>
          <p:nvPr/>
        </p:nvSpPr>
        <p:spPr>
          <a:xfrm>
            <a:off x="8016121" y="5931694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Neumorphic UI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016121" y="6430328"/>
            <a:ext cx="5750481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Modern cards and controls improve visual appeal and clarity.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688663"/>
            <a:ext cx="9650968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spc="-44" kern="0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Out of Scope &amp; Project Outcomes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3006923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Out of Scope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63798" y="3604379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Admin panel development not included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4060865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No role-based UI enhancements currently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4517350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Email sending restricted from backend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23929" y="3006923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Outcomes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23929" y="3604379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Fully functional Angular frontend connected to .NET backend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7623929" y="4431030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Live quote submission with dynamic premium calculations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7623929" y="5257681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Working PDF generation and real-time notifications via EmailJS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7623929" y="6084332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Secure authentication with JWT implemented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2025-04-24T06:57:07Z</dcterms:created>
  <dcterms:modified xsi:type="dcterms:W3CDTF">2025-04-24T06:57:07Z</dcterms:modified>
</cp:coreProperties>
</file>